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Poppins Medium"/>
      <p:regular r:id="rId26"/>
      <p:bold r:id="rId27"/>
      <p:italic r:id="rId28"/>
      <p:boldItalic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Poppins ExtraBold"/>
      <p:bold r:id="rId34"/>
      <p:boldItalic r:id="rId35"/>
    </p:embeddedFont>
    <p:embeddedFont>
      <p:font typeface="Poppins Extra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Light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Light-italic.fntdata"/><Relationship Id="rId23" Type="http://schemas.openxmlformats.org/officeDocument/2006/relationships/font" Target="fonts/Poppi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Medium-regular.fntdata"/><Relationship Id="rId25" Type="http://schemas.openxmlformats.org/officeDocument/2006/relationships/font" Target="fonts/PoppinsLight-boldItalic.fntdata"/><Relationship Id="rId28" Type="http://schemas.openxmlformats.org/officeDocument/2006/relationships/font" Target="fonts/PoppinsMedium-italic.fntdata"/><Relationship Id="rId27" Type="http://schemas.openxmlformats.org/officeDocument/2006/relationships/font" Target="fonts/Poppi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ExtraBold-bold.fntdata"/><Relationship Id="rId15" Type="http://schemas.openxmlformats.org/officeDocument/2006/relationships/slide" Target="slides/slide10.xml"/><Relationship Id="rId37" Type="http://schemas.openxmlformats.org/officeDocument/2006/relationships/font" Target="fonts/PoppinsExtraLight-bold.fntdata"/><Relationship Id="rId14" Type="http://schemas.openxmlformats.org/officeDocument/2006/relationships/slide" Target="slides/slide9.xml"/><Relationship Id="rId36" Type="http://schemas.openxmlformats.org/officeDocument/2006/relationships/font" Target="fonts/PoppinsExtraLight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Extra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ExtraLight-italic.fntdata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42bbd41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42bbd41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42bbd41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42bbd41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42bbd41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42bbd41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(Versionamento ECs no container)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42bbd41e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42bbd41e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42bbd41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42bbd41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42bbd41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42bbd41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2bbd41e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2bbd41e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42bbd41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42bbd41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2bbd41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2bbd41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42bbd41e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42bbd41e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42bbd41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42bbd41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42bbd41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42bbd41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">
  <p:cSld name="CUSTOM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>
  <p:cSld name="CUSTOM_1_1_2">
    <p:bg>
      <p:bgPr>
        <a:solidFill>
          <a:srgbClr val="F3114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cit.png"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2">
  <p:cSld name="TITLE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72586" t="75319"/>
          <a:stretch/>
        </p:blipFill>
        <p:spPr>
          <a:xfrm flipH="1" rot="-5400000">
            <a:off x="-294262" y="4192612"/>
            <a:ext cx="1245149" cy="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/>
        </p:nvSpPr>
        <p:spPr>
          <a:xfrm>
            <a:off x="6237000" y="368800"/>
            <a:ext cx="1735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Poppins"/>
                <a:ea typeface="Poppins"/>
                <a:cs typeface="Poppins"/>
                <a:sym typeface="Poppins"/>
              </a:rPr>
              <a:t>ciandt.com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 b="53688" l="30346" r="39064" t="0"/>
          <a:stretch/>
        </p:blipFill>
        <p:spPr>
          <a:xfrm flipH="1">
            <a:off x="0" y="781050"/>
            <a:ext cx="4914900" cy="43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 b="-70307" l="0" r="0" t="-70307"/>
          <a:stretch/>
        </p:blipFill>
        <p:spPr>
          <a:xfrm>
            <a:off x="5238800" y="4062076"/>
            <a:ext cx="2632276" cy="5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8008" l="5131" r="11832" t="21924"/>
          <a:stretch/>
        </p:blipFill>
        <p:spPr>
          <a:xfrm flipH="1">
            <a:off x="0" y="-6575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rgbClr val="000000">
              <a:alpha val="47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-cit.png" id="68" name="Google Shape;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614800" y="561100"/>
            <a:ext cx="3122400" cy="3479100"/>
          </a:xfrm>
          <a:prstGeom prst="rect">
            <a:avLst/>
          </a:prstGeom>
          <a:solidFill>
            <a:srgbClr val="ED1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 txBox="1"/>
          <p:nvPr/>
        </p:nvSpPr>
        <p:spPr>
          <a:xfrm>
            <a:off x="692350" y="1302750"/>
            <a:ext cx="29673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Release Train</a:t>
            </a:r>
            <a:endParaRPr sz="5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1" name="Google Shape;71;p18"/>
          <p:cNvSpPr/>
          <p:nvPr/>
        </p:nvSpPr>
        <p:spPr>
          <a:xfrm>
            <a:off x="0" y="3279050"/>
            <a:ext cx="3122400" cy="42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 txBox="1"/>
          <p:nvPr/>
        </p:nvSpPr>
        <p:spPr>
          <a:xfrm>
            <a:off x="693375" y="3255500"/>
            <a:ext cx="27732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Fluxo de lançamento de código</a:t>
            </a:r>
            <a:endParaRPr i="1"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3">
            <a:alphaModFix/>
          </a:blip>
          <a:srcRect b="19017" l="25552" r="15188" t="27934"/>
          <a:stretch/>
        </p:blipFill>
        <p:spPr>
          <a:xfrm flipH="1">
            <a:off x="0" y="0"/>
            <a:ext cx="91439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19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-cit.png" id="137" name="Google Shape;1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/>
          <p:nvPr/>
        </p:nvSpPr>
        <p:spPr>
          <a:xfrm>
            <a:off x="614800" y="561100"/>
            <a:ext cx="3122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71463" rotWithShape="0" algn="bl" dir="7560000" dist="1238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1073350" y="1586700"/>
            <a:ext cx="24318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C1545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 PROPOSTA</a:t>
            </a:r>
            <a:endParaRPr sz="3200">
              <a:solidFill>
                <a:srgbClr val="EC1545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0" y="3279050"/>
            <a:ext cx="3460200" cy="421800"/>
          </a:xfrm>
          <a:prstGeom prst="rect">
            <a:avLst/>
          </a:prstGeom>
          <a:solidFill>
            <a:srgbClr val="F31143"/>
          </a:solidFill>
          <a:ln>
            <a:noFill/>
          </a:ln>
          <a:effectLst>
            <a:outerShdw blurRad="128588" rotWithShape="0" algn="bl" dir="7380000" dist="57150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693375" y="3255500"/>
            <a:ext cx="2972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Release Train PortalAT</a:t>
            </a:r>
            <a:endParaRPr i="1"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4802550" y="2513557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5510825" y="2234950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Escalação owner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Toda semana um time fica responsável pela Release e Gmud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O owner da Release precisa cuidar da sua criação e encerramento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4802550" y="1440832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510825" y="1162225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Upgrade de ambientes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 into Release 1.1.0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Release 1.0.0 into Master (Change Log)</a:t>
            </a:r>
            <a:b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Release 1.0.1 into Master (hotfix)</a:t>
            </a:r>
            <a:b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hotfix/minhafix into Master</a:t>
            </a:r>
            <a:b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4802550" y="3586282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510825" y="3307675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Funcionou?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Parabéns, quem é o owner da próxima release?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498750" y="2513557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207025" y="2234950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Participação integra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Todos os times precisam participar de uma agenda de deploy com QA’s trazendo evidências antes e depois do deploy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98750" y="1440832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1207025" y="1162225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Datas fixas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Toda Terça e Quinta às </a:t>
            </a:r>
            <a:r>
              <a:rPr lang="pt-BR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17h - </a:t>
            </a: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18h 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(Aprovação de horas)</a:t>
            </a:r>
            <a:b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Subida esporádica 22h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498750" y="3586282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207025" y="3307675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Houve problemas?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Todo o time atua em conjunto na solução de problemas produtivos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394925" y="522675"/>
            <a:ext cx="31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11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DEFINIÇÃO DE REGRAS</a:t>
            </a:r>
            <a:endParaRPr sz="2000">
              <a:solidFill>
                <a:srgbClr val="F311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498750" y="4358907"/>
            <a:ext cx="548700" cy="535800"/>
          </a:xfrm>
          <a:prstGeom prst="ellipse">
            <a:avLst/>
          </a:prstGeom>
          <a:solidFill>
            <a:srgbClr val="F31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1207025" y="4080300"/>
            <a:ext cx="3098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Medium"/>
                <a:ea typeface="Poppins Medium"/>
                <a:cs typeface="Poppins Medium"/>
                <a:sym typeface="Poppins Medium"/>
              </a:rPr>
              <a:t>Equipe?</a:t>
            </a:r>
            <a:endParaRPr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oppins Light"/>
                <a:ea typeface="Poppins Light"/>
                <a:cs typeface="Poppins Light"/>
                <a:sym typeface="Poppins Light"/>
              </a:rPr>
              <a:t>Pikachu | Pantera | Shiryu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3287050" y="2004050"/>
            <a:ext cx="4725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latin typeface="Poppins"/>
                <a:ea typeface="Poppins"/>
                <a:cs typeface="Poppins"/>
                <a:sym typeface="Poppins"/>
              </a:rPr>
              <a:t>OBRIGADO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875" y="423476"/>
            <a:ext cx="1499329" cy="14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/>
        </p:nvSpPr>
        <p:spPr>
          <a:xfrm>
            <a:off x="750375" y="369825"/>
            <a:ext cx="5313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QUEM SOU EU</a:t>
            </a:r>
            <a:endParaRPr sz="19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3" y="854025"/>
            <a:ext cx="8750284" cy="41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/>
        </p:nvSpPr>
        <p:spPr>
          <a:xfrm>
            <a:off x="3351925" y="1591263"/>
            <a:ext cx="20772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200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1286412" y="1591250"/>
            <a:ext cx="19425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20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3076512" y="2262850"/>
            <a:ext cx="113700" cy="3246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3173D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5518362" y="2262850"/>
            <a:ext cx="113700" cy="3246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5703601" y="1591263"/>
            <a:ext cx="21540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20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1333800" y="3035100"/>
            <a:ext cx="1847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que é Release Train?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3656275" y="3035100"/>
            <a:ext cx="14685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Benefícios dessa prática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20"/>
          <p:cNvSpPr txBox="1"/>
          <p:nvPr/>
        </p:nvSpPr>
        <p:spPr>
          <a:xfrm>
            <a:off x="6046356" y="3035100"/>
            <a:ext cx="14685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Proposta!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892500" y="522675"/>
            <a:ext cx="31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AGENDA</a:t>
            </a:r>
            <a:endParaRPr sz="2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819450" y="3390075"/>
            <a:ext cx="75051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solidFill>
                  <a:srgbClr val="EC1545"/>
                </a:solidFill>
                <a:latin typeface="Poppins"/>
                <a:ea typeface="Poppins"/>
                <a:cs typeface="Poppins"/>
                <a:sym typeface="Poppins"/>
              </a:rPr>
              <a:t>PRESS START</a:t>
            </a:r>
            <a:endParaRPr b="1" sz="4300">
              <a:solidFill>
                <a:srgbClr val="EC154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50" y="446775"/>
            <a:ext cx="5235700" cy="2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1462200" y="1951500"/>
            <a:ext cx="621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31143"/>
                </a:solidFill>
                <a:latin typeface="Poppins"/>
                <a:ea typeface="Poppins"/>
                <a:cs typeface="Poppins"/>
                <a:sym typeface="Poppins"/>
              </a:rPr>
              <a:t>O que é release train?</a:t>
            </a:r>
            <a:endParaRPr b="1" sz="4000">
              <a:solidFill>
                <a:srgbClr val="F311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1462200" y="2578800"/>
            <a:ext cx="621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Medium"/>
                <a:ea typeface="Poppins Medium"/>
                <a:cs typeface="Poppins Medium"/>
                <a:sym typeface="Poppins Medium"/>
              </a:rPr>
              <a:t>O ciclo de vida de lançamento de software</a:t>
            </a:r>
            <a:endParaRPr sz="18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1462200" y="238850"/>
            <a:ext cx="621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Release Train</a:t>
            </a:r>
            <a:endParaRPr b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675" y="1274850"/>
            <a:ext cx="4913875" cy="270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/>
        </p:nvSpPr>
        <p:spPr>
          <a:xfrm>
            <a:off x="620475" y="1274850"/>
            <a:ext cx="2774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Vamos pensar em um Trem!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trem possui horários fixos!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perder o trem das 10h você pode pegar o das 02h!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você estiver no trem das 10h mas faltou algo na sua bagagem, você deve descer e pegar o das 02h!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1462200" y="1951500"/>
            <a:ext cx="621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31143"/>
                </a:solidFill>
                <a:latin typeface="Poppins"/>
                <a:ea typeface="Poppins"/>
                <a:cs typeface="Poppins"/>
                <a:sym typeface="Poppins"/>
              </a:rPr>
              <a:t>E o que um trem tem haver com software?</a:t>
            </a:r>
            <a:endParaRPr b="1" sz="4000">
              <a:solidFill>
                <a:srgbClr val="F311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1462200" y="238850"/>
            <a:ext cx="621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Release Train</a:t>
            </a:r>
            <a:endParaRPr b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675" y="1274850"/>
            <a:ext cx="4913875" cy="270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/>
        </p:nvSpPr>
        <p:spPr>
          <a:xfrm>
            <a:off x="620475" y="1274850"/>
            <a:ext cx="2774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Vamos pensar em um Release Train!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release train possui horários fixos!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perder o release train das 10h você pode pegar o das 02h!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você estiver no release train das 10h mas seu código está quebrado, você deve sair do release e pegar a release das 02h!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/>
        </p:nvSpPr>
        <p:spPr>
          <a:xfrm>
            <a:off x="848800" y="2400200"/>
            <a:ext cx="70260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Quanto menos você lançar, menos confiante você estará como empresa de que o que quer que você esteja lançando não vai falhar e você não será capaz de corrigir um grande bug que afeta todos os seus usuários.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3524700" y="4354025"/>
            <a:ext cx="439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/>
              <a:t>David Dryjanski, gerente de produto da Lyft, evento Fast Data Driven Growth on Native Mobile em 2015</a:t>
            </a:r>
            <a:endParaRPr i="1" sz="1000"/>
          </a:p>
        </p:txBody>
      </p:sp>
      <p:sp>
        <p:nvSpPr>
          <p:cNvPr id="129" name="Google Shape;129;p26"/>
          <p:cNvSpPr txBox="1"/>
          <p:nvPr/>
        </p:nvSpPr>
        <p:spPr>
          <a:xfrm>
            <a:off x="1252000" y="676575"/>
            <a:ext cx="621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31143"/>
                </a:solidFill>
                <a:latin typeface="Poppins"/>
                <a:ea typeface="Poppins"/>
                <a:cs typeface="Poppins"/>
                <a:sym typeface="Poppins"/>
              </a:rPr>
              <a:t>Quais os benefícios?</a:t>
            </a:r>
            <a:endParaRPr b="1" sz="4000">
              <a:solidFill>
                <a:srgbClr val="F311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1252000" y="1303875"/>
            <a:ext cx="621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Medium"/>
                <a:ea typeface="Poppins Medium"/>
                <a:cs typeface="Poppins Medium"/>
                <a:sym typeface="Poppins Medium"/>
              </a:rPr>
              <a:t>Ciclo de lançamento de software contínuo</a:t>
            </a:r>
            <a:endParaRPr sz="18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